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363e6b81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363e6b81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72f98d0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72f98d0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363e6b81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363e6b81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363e6b81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363e6b81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363e6b81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363e6b81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363e6b81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363e6b81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363e6b811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363e6b811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363e6b81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363e6b81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363e6b81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d363e6b81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363e6b81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363e6b81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363e6b81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363e6b81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363e6b81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d363e6b81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363e6b81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363e6b81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363e6b81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363e6b81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363e6b81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363e6b81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363e6b81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d363e6b81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72f98d0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72f98d0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363e6b81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d363e6b81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1" name="Shape 71"/>
        <p:cNvGrpSpPr/>
        <p:nvPr/>
      </p:nvGrpSpPr>
      <p:grpSpPr>
        <a:xfrm>
          <a:off x="0" y="0"/>
          <a:ext cx="0" cy="0"/>
          <a:chOff x="0" y="0"/>
          <a:chExt cx="0" cy="0"/>
        </a:xfrm>
      </p:grpSpPr>
      <p:sp>
        <p:nvSpPr>
          <p:cNvPr id="72" name="Google Shape;72;p13"/>
          <p:cNvSpPr txBox="1"/>
          <p:nvPr>
            <p:ph idx="1" type="subTitle"/>
          </p:nvPr>
        </p:nvSpPr>
        <p:spPr>
          <a:xfrm>
            <a:off x="382178" y="3238450"/>
            <a:ext cx="8339700" cy="12417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s"/>
              <a:t>Integrantes: Benjamin Polanco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Asignatura: Capstone 009D</a:t>
            </a:r>
            <a:endParaRPr/>
          </a:p>
          <a:p>
            <a:pPr indent="0" lvl="0" marL="0" rtl="0" algn="l">
              <a:spcBef>
                <a:spcPts val="0"/>
              </a:spcBef>
              <a:spcAft>
                <a:spcPts val="0"/>
              </a:spcAft>
              <a:buNone/>
            </a:pPr>
            <a:r>
              <a:rPr lang="es"/>
              <a:t>Profesor: Fabian Alejandro Alvarez Montenegro</a:t>
            </a:r>
            <a:endParaRPr/>
          </a:p>
          <a:p>
            <a:pPr indent="0" lvl="0" marL="0" rtl="0" algn="l">
              <a:spcBef>
                <a:spcPts val="0"/>
              </a:spcBef>
              <a:spcAft>
                <a:spcPts val="0"/>
              </a:spcAft>
              <a:buNone/>
            </a:pPr>
            <a:r>
              <a:rPr lang="es"/>
              <a:t>Sede: Maipú</a:t>
            </a:r>
            <a:endParaRPr/>
          </a:p>
        </p:txBody>
      </p:sp>
      <p:pic>
        <p:nvPicPr>
          <p:cNvPr id="73" name="Google Shape;73;p13"/>
          <p:cNvPicPr preferRelativeResize="0"/>
          <p:nvPr/>
        </p:nvPicPr>
        <p:blipFill>
          <a:blip r:embed="rId3">
            <a:alphaModFix/>
          </a:blip>
          <a:stretch>
            <a:fillRect/>
          </a:stretch>
        </p:blipFill>
        <p:spPr>
          <a:xfrm>
            <a:off x="382187" y="611874"/>
            <a:ext cx="8379628" cy="1730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67750" y="442925"/>
            <a:ext cx="83640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Competencias de egreso</a:t>
            </a:r>
            <a:endParaRPr/>
          </a:p>
        </p:txBody>
      </p:sp>
      <p:sp>
        <p:nvSpPr>
          <p:cNvPr id="129" name="Google Shape;129;p22"/>
          <p:cNvSpPr txBox="1"/>
          <p:nvPr>
            <p:ph idx="1" type="body"/>
          </p:nvPr>
        </p:nvSpPr>
        <p:spPr>
          <a:xfrm>
            <a:off x="367750" y="1078325"/>
            <a:ext cx="8364000" cy="3658500"/>
          </a:xfrm>
          <a:prstGeom prst="rect">
            <a:avLst/>
          </a:prstGeom>
        </p:spPr>
        <p:txBody>
          <a:bodyPr anchorCtr="0" anchor="t" bIns="91425" lIns="91425" spcFirstLastPara="1" rIns="91425" wrap="square" tIns="91425">
            <a:normAutofit fontScale="55000" lnSpcReduction="10000"/>
          </a:bodyPr>
          <a:lstStyle/>
          <a:p>
            <a:pPr indent="-291465" lvl="0" marL="457200" rtl="0" algn="l">
              <a:lnSpc>
                <a:spcPct val="100000"/>
              </a:lnSpc>
              <a:spcBef>
                <a:spcPts val="0"/>
              </a:spcBef>
              <a:spcAft>
                <a:spcPts val="0"/>
              </a:spcAft>
              <a:buSzPct val="100000"/>
              <a:buChar char="-"/>
            </a:pPr>
            <a:r>
              <a:rPr b="1" lang="es"/>
              <a:t>Desarrollo de Soluciones de Software</a:t>
            </a:r>
            <a:r>
              <a:rPr lang="es"/>
              <a:t>:</a:t>
            </a:r>
            <a:endParaRPr/>
          </a:p>
          <a:p>
            <a:pPr indent="0" lvl="0" marL="457200" rtl="0" algn="l">
              <a:lnSpc>
                <a:spcPct val="100000"/>
              </a:lnSpc>
              <a:spcBef>
                <a:spcPts val="0"/>
              </a:spcBef>
              <a:spcAft>
                <a:spcPts val="0"/>
              </a:spcAft>
              <a:buNone/>
            </a:pPr>
            <a:r>
              <a:rPr lang="es"/>
              <a:t>El proyecto </a:t>
            </a:r>
            <a:r>
              <a:rPr lang="es"/>
              <a:t>requiere que se trabaje con </a:t>
            </a:r>
            <a:r>
              <a:rPr lang="es"/>
              <a:t>características</a:t>
            </a:r>
            <a:r>
              <a:rPr lang="es"/>
              <a:t> internas del juego, en otras palabras, en como minecraft genera el terreno y visualiza el mundo.</a:t>
            </a:r>
            <a:endParaRPr/>
          </a:p>
          <a:p>
            <a:pPr indent="0" lvl="0" marL="457200" rtl="0" algn="l">
              <a:lnSpc>
                <a:spcPct val="100000"/>
              </a:lnSpc>
              <a:spcBef>
                <a:spcPts val="0"/>
              </a:spcBef>
              <a:spcAft>
                <a:spcPts val="0"/>
              </a:spcAft>
              <a:buNone/>
            </a:pPr>
            <a:r>
              <a:t/>
            </a:r>
            <a:endParaRPr/>
          </a:p>
          <a:p>
            <a:pPr indent="-291465" lvl="0" marL="457200" rtl="0" algn="l">
              <a:lnSpc>
                <a:spcPct val="100000"/>
              </a:lnSpc>
              <a:spcBef>
                <a:spcPts val="0"/>
              </a:spcBef>
              <a:spcAft>
                <a:spcPts val="0"/>
              </a:spcAft>
              <a:buSzPct val="100000"/>
              <a:buChar char="-"/>
            </a:pPr>
            <a:r>
              <a:rPr b="1" lang="es"/>
              <a:t>Integración de Plataformas</a:t>
            </a:r>
            <a:r>
              <a:rPr lang="es"/>
              <a:t>:</a:t>
            </a:r>
            <a:endParaRPr/>
          </a:p>
          <a:p>
            <a:pPr indent="0" lvl="0" marL="457200" rtl="0" algn="l">
              <a:lnSpc>
                <a:spcPct val="100000"/>
              </a:lnSpc>
              <a:spcBef>
                <a:spcPts val="0"/>
              </a:spcBef>
              <a:spcAft>
                <a:spcPts val="0"/>
              </a:spcAft>
              <a:buNone/>
            </a:pPr>
            <a:r>
              <a:rPr lang="es"/>
              <a:t>Para este proyecto utilizaremos las APIs internas de cada lanzador, adicionalmente utilizaremos una API externa que nos </a:t>
            </a:r>
            <a:r>
              <a:rPr lang="es"/>
              <a:t>permitirá</a:t>
            </a:r>
            <a:r>
              <a:rPr lang="es"/>
              <a:t> trabajar con ambos lanzadores a la vez.</a:t>
            </a:r>
            <a:endParaRPr/>
          </a:p>
          <a:p>
            <a:pPr indent="0" lvl="0" marL="457200" rtl="0" algn="l">
              <a:lnSpc>
                <a:spcPct val="100000"/>
              </a:lnSpc>
              <a:spcBef>
                <a:spcPts val="0"/>
              </a:spcBef>
              <a:spcAft>
                <a:spcPts val="0"/>
              </a:spcAft>
              <a:buNone/>
            </a:pPr>
            <a:r>
              <a:t/>
            </a:r>
            <a:endParaRPr/>
          </a:p>
          <a:p>
            <a:pPr indent="-291465" lvl="0" marL="457200" rtl="0" algn="l">
              <a:lnSpc>
                <a:spcPct val="100000"/>
              </a:lnSpc>
              <a:spcBef>
                <a:spcPts val="0"/>
              </a:spcBef>
              <a:spcAft>
                <a:spcPts val="0"/>
              </a:spcAft>
              <a:buSzPct val="100000"/>
              <a:buChar char="-"/>
            </a:pPr>
            <a:r>
              <a:rPr b="1" lang="es"/>
              <a:t>Gestión de Requerimientos:</a:t>
            </a:r>
            <a:endParaRPr b="1"/>
          </a:p>
          <a:p>
            <a:pPr indent="0" lvl="0" marL="457200" rtl="0" algn="l">
              <a:lnSpc>
                <a:spcPct val="100000"/>
              </a:lnSpc>
              <a:spcBef>
                <a:spcPts val="0"/>
              </a:spcBef>
              <a:spcAft>
                <a:spcPts val="0"/>
              </a:spcAft>
              <a:buNone/>
            </a:pPr>
            <a:r>
              <a:rPr lang="es"/>
              <a:t>Offlimits nace en base a las solicitudes de la comunidad, muchos usuarios solicitaban una modificación que incluyera estas </a:t>
            </a:r>
            <a:r>
              <a:rPr lang="es"/>
              <a:t>características</a:t>
            </a:r>
            <a:r>
              <a:rPr lang="es"/>
              <a:t>, la toma de los requerimientos se basa en las necesidades de estos usuarios, la compatibilidad, y personalización.</a:t>
            </a:r>
            <a:endParaRPr/>
          </a:p>
          <a:p>
            <a:pPr indent="0" lvl="0" marL="457200" rtl="0" algn="l">
              <a:lnSpc>
                <a:spcPct val="100000"/>
              </a:lnSpc>
              <a:spcBef>
                <a:spcPts val="0"/>
              </a:spcBef>
              <a:spcAft>
                <a:spcPts val="0"/>
              </a:spcAft>
              <a:buNone/>
            </a:pPr>
            <a:r>
              <a:t/>
            </a:r>
            <a:endParaRPr/>
          </a:p>
          <a:p>
            <a:pPr indent="-291465" lvl="0" marL="457200" rtl="0" algn="l">
              <a:lnSpc>
                <a:spcPct val="100000"/>
              </a:lnSpc>
              <a:spcBef>
                <a:spcPts val="0"/>
              </a:spcBef>
              <a:spcAft>
                <a:spcPts val="0"/>
              </a:spcAft>
              <a:buSzPct val="100000"/>
              <a:buChar char="-"/>
            </a:pPr>
            <a:r>
              <a:rPr b="1" lang="es"/>
              <a:t>Gestión de Proyectos </a:t>
            </a:r>
            <a:r>
              <a:rPr b="1" lang="es"/>
              <a:t>Informáticos:</a:t>
            </a:r>
            <a:endParaRPr b="1"/>
          </a:p>
          <a:p>
            <a:pPr indent="0" lvl="0" marL="457200" rtl="0" algn="l">
              <a:lnSpc>
                <a:spcPct val="100000"/>
              </a:lnSpc>
              <a:spcBef>
                <a:spcPts val="0"/>
              </a:spcBef>
              <a:spcAft>
                <a:spcPts val="0"/>
              </a:spcAft>
              <a:buNone/>
            </a:pPr>
            <a:r>
              <a:rPr lang="es"/>
              <a:t>Offlimits debe estar bien planificado para llevar a cabo su desarrollo con la menor cantidad de inconvenientes posibles, identificando qué modificaciones populares podrían ocasionar conflicto y adaptar el proyecto para que este sea compatible con los más destacables</a:t>
            </a:r>
            <a:endParaRPr/>
          </a:p>
          <a:p>
            <a:pPr indent="0" lvl="0" marL="457200" rtl="0" algn="l">
              <a:lnSpc>
                <a:spcPct val="100000"/>
              </a:lnSpc>
              <a:spcBef>
                <a:spcPts val="0"/>
              </a:spcBef>
              <a:spcAft>
                <a:spcPts val="0"/>
              </a:spcAft>
              <a:buNone/>
            </a:pPr>
            <a:r>
              <a:t/>
            </a:r>
            <a:endParaRPr/>
          </a:p>
          <a:p>
            <a:pPr indent="-291465" lvl="0" marL="457200" rtl="0" algn="l">
              <a:lnSpc>
                <a:spcPct val="100000"/>
              </a:lnSpc>
              <a:spcBef>
                <a:spcPts val="0"/>
              </a:spcBef>
              <a:spcAft>
                <a:spcPts val="0"/>
              </a:spcAft>
              <a:buSzPct val="100000"/>
              <a:buChar char="-"/>
            </a:pPr>
            <a:r>
              <a:rPr b="1" lang="es"/>
              <a:t>Gestión de Calidad:</a:t>
            </a:r>
            <a:endParaRPr b="1"/>
          </a:p>
          <a:p>
            <a:pPr indent="0" lvl="0" marL="457200" rtl="0" algn="l">
              <a:lnSpc>
                <a:spcPct val="100000"/>
              </a:lnSpc>
              <a:spcBef>
                <a:spcPts val="0"/>
              </a:spcBef>
              <a:spcAft>
                <a:spcPts val="0"/>
              </a:spcAft>
              <a:buNone/>
            </a:pPr>
            <a:r>
              <a:rPr lang="es"/>
              <a:t>Se deben de realizar pruebas exhaustivas para asegurar que la modificación cumpla con los requerimientos especificados, y que este funcione correctamente  en los entornos del juego, tanto en el cliente como en los servidores, adicionalmente debe poder ejecutarse junto a otras modificaciones esenciales sin problemas.</a:t>
            </a:r>
            <a:endParaRPr/>
          </a:p>
          <a:p>
            <a:pPr indent="0" lvl="0" marL="457200" rtl="0" algn="l">
              <a:lnSpc>
                <a:spcPct val="100000"/>
              </a:lnSpc>
              <a:spcBef>
                <a:spcPts val="0"/>
              </a:spcBef>
              <a:spcAft>
                <a:spcPts val="0"/>
              </a:spcAft>
              <a:buNone/>
            </a:pPr>
            <a:r>
              <a:t/>
            </a:r>
            <a:endParaRPr/>
          </a:p>
          <a:p>
            <a:pPr indent="-291465" lvl="0" marL="457200" rtl="0" algn="l">
              <a:lnSpc>
                <a:spcPct val="100000"/>
              </a:lnSpc>
              <a:spcBef>
                <a:spcPts val="0"/>
              </a:spcBef>
              <a:spcAft>
                <a:spcPts val="0"/>
              </a:spcAft>
              <a:buSzPct val="100000"/>
              <a:buChar char="-"/>
            </a:pPr>
            <a:r>
              <a:rPr b="1" lang="es"/>
              <a:t>Gestión de Riesgos</a:t>
            </a:r>
            <a:endParaRPr b="1"/>
          </a:p>
          <a:p>
            <a:pPr indent="0" lvl="0" marL="457200" rtl="0" algn="l">
              <a:lnSpc>
                <a:spcPct val="100000"/>
              </a:lnSpc>
              <a:spcBef>
                <a:spcPts val="0"/>
              </a:spcBef>
              <a:spcAft>
                <a:spcPts val="0"/>
              </a:spcAft>
              <a:buNone/>
            </a:pPr>
            <a:r>
              <a:rPr lang="es"/>
              <a:t>Al poseer </a:t>
            </a:r>
            <a:r>
              <a:rPr lang="es"/>
              <a:t>características</a:t>
            </a:r>
            <a:r>
              <a:rPr lang="es"/>
              <a:t> que pueden llevar a la incompatibilidad y/o inestabilidad, hay que estar al tanto de los comentarios de la comunidad, ver </a:t>
            </a:r>
            <a:r>
              <a:rPr lang="es"/>
              <a:t>cuáles</a:t>
            </a:r>
            <a:r>
              <a:rPr lang="es"/>
              <a:t> modificaciones pueden llegar a ser incompatibles y cuales condiciones pueden llevar a que el juego se vuelva inestable.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2410100" y="43487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Herramientas a utilizar</a:t>
            </a:r>
            <a:endParaRPr/>
          </a:p>
        </p:txBody>
      </p:sp>
      <p:sp>
        <p:nvSpPr>
          <p:cNvPr id="135" name="Google Shape;135;p23"/>
          <p:cNvSpPr txBox="1"/>
          <p:nvPr>
            <p:ph idx="1" type="body"/>
          </p:nvPr>
        </p:nvSpPr>
        <p:spPr>
          <a:xfrm>
            <a:off x="2410100" y="1070275"/>
            <a:ext cx="6321600" cy="3671700"/>
          </a:xfrm>
          <a:prstGeom prst="rect">
            <a:avLst/>
          </a:prstGeom>
        </p:spPr>
        <p:txBody>
          <a:bodyPr anchorCtr="0" anchor="t"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b="1" lang="es"/>
              <a:t>Java:</a:t>
            </a:r>
            <a:endParaRPr/>
          </a:p>
          <a:p>
            <a:pPr indent="0" lvl="0" marL="0" rtl="0" algn="l">
              <a:lnSpc>
                <a:spcPct val="100000"/>
              </a:lnSpc>
              <a:spcBef>
                <a:spcPts val="1200"/>
              </a:spcBef>
              <a:spcAft>
                <a:spcPts val="0"/>
              </a:spcAft>
              <a:buNone/>
            </a:pPr>
            <a:r>
              <a:rPr lang="es"/>
              <a:t>Minecraft es desarrollado en Java, por lo que lo utilizaremos su kit de desarrollo (JDK).</a:t>
            </a:r>
            <a:endParaRPr/>
          </a:p>
          <a:p>
            <a:pPr indent="0" lvl="0" marL="0" rtl="0" algn="l">
              <a:lnSpc>
                <a:spcPct val="100000"/>
              </a:lnSpc>
              <a:spcBef>
                <a:spcPts val="1200"/>
              </a:spcBef>
              <a:spcAft>
                <a:spcPts val="0"/>
              </a:spcAft>
              <a:buNone/>
            </a:pPr>
            <a:r>
              <a:rPr b="1" lang="es"/>
              <a:t>IntelliJ IDEA:</a:t>
            </a:r>
            <a:endParaRPr b="1"/>
          </a:p>
          <a:p>
            <a:pPr indent="0" lvl="0" marL="0" rtl="0" algn="l">
              <a:lnSpc>
                <a:spcPct val="100000"/>
              </a:lnSpc>
              <a:spcBef>
                <a:spcPts val="1200"/>
              </a:spcBef>
              <a:spcAft>
                <a:spcPts val="0"/>
              </a:spcAft>
              <a:buNone/>
            </a:pPr>
            <a:r>
              <a:rPr lang="es"/>
              <a:t>Utilizaremos IntelliJ como nuestra IDE dado a que cuenta con plugins que mejoran el desarrollo de mods de minecraft.</a:t>
            </a:r>
            <a:endParaRPr/>
          </a:p>
          <a:p>
            <a:pPr indent="0" lvl="0" marL="0" rtl="0" algn="l">
              <a:lnSpc>
                <a:spcPct val="100000"/>
              </a:lnSpc>
              <a:spcBef>
                <a:spcPts val="1200"/>
              </a:spcBef>
              <a:spcAft>
                <a:spcPts val="0"/>
              </a:spcAft>
              <a:buNone/>
            </a:pPr>
            <a:r>
              <a:rPr b="1" lang="es"/>
              <a:t>Gradle:</a:t>
            </a:r>
            <a:endParaRPr/>
          </a:p>
          <a:p>
            <a:pPr indent="0" lvl="0" marL="0" rtl="0" algn="l">
              <a:lnSpc>
                <a:spcPct val="100000"/>
              </a:lnSpc>
              <a:spcBef>
                <a:spcPts val="1200"/>
              </a:spcBef>
              <a:spcAft>
                <a:spcPts val="0"/>
              </a:spcAft>
              <a:buNone/>
            </a:pPr>
            <a:r>
              <a:rPr lang="es"/>
              <a:t>Gradle funciona como compilador para establecer las dependencias y configuraciones internas para el desarrollo de nuestro mod.</a:t>
            </a:r>
            <a:endParaRPr/>
          </a:p>
          <a:p>
            <a:pPr indent="0" lvl="0" marL="0" rtl="0" algn="l">
              <a:lnSpc>
                <a:spcPct val="100000"/>
              </a:lnSpc>
              <a:spcBef>
                <a:spcPts val="1200"/>
              </a:spcBef>
              <a:spcAft>
                <a:spcPts val="0"/>
              </a:spcAft>
              <a:buNone/>
            </a:pPr>
            <a:r>
              <a:rPr b="1" lang="es"/>
              <a:t>GitHub:</a:t>
            </a:r>
            <a:endParaRPr/>
          </a:p>
          <a:p>
            <a:pPr indent="0" lvl="0" marL="0" rtl="0" algn="l">
              <a:lnSpc>
                <a:spcPct val="100000"/>
              </a:lnSpc>
              <a:spcBef>
                <a:spcPts val="1200"/>
              </a:spcBef>
              <a:spcAft>
                <a:spcPts val="0"/>
              </a:spcAft>
              <a:buNone/>
            </a:pPr>
            <a:r>
              <a:rPr lang="es"/>
              <a:t>Con tal de tener un buen control de cambios, utilizaremos GitHub, adicionalmente utilizando herramientas podemos permitir a los usuarios de la comunidad (clientes) estar actualizados en los cambios realizados al proyecto.</a:t>
            </a:r>
            <a:endParaRPr/>
          </a:p>
          <a:p>
            <a:pPr indent="0" lvl="0" marL="0" rtl="0" algn="l">
              <a:lnSpc>
                <a:spcPct val="100000"/>
              </a:lnSpc>
              <a:spcBef>
                <a:spcPts val="1200"/>
              </a:spcBef>
              <a:spcAft>
                <a:spcPts val="0"/>
              </a:spcAft>
              <a:buNone/>
            </a:pPr>
            <a:r>
              <a:rPr b="1" lang="es"/>
              <a:t>Mixin:</a:t>
            </a:r>
            <a:endParaRPr b="1"/>
          </a:p>
          <a:p>
            <a:pPr indent="0" lvl="0" marL="0" rtl="0" algn="l">
              <a:lnSpc>
                <a:spcPct val="100000"/>
              </a:lnSpc>
              <a:spcBef>
                <a:spcPts val="1200"/>
              </a:spcBef>
              <a:spcAft>
                <a:spcPts val="1200"/>
              </a:spcAft>
              <a:buNone/>
            </a:pPr>
            <a:r>
              <a:rPr lang="es"/>
              <a:t>Dado a que estaremos trabajando con componentes internos del juego, utilizaremos Mixins, que nos permiten inyectar </a:t>
            </a:r>
            <a:r>
              <a:rPr lang="es"/>
              <a:t>código</a:t>
            </a:r>
            <a:r>
              <a:rPr lang="es"/>
              <a:t> directamente en el </a:t>
            </a:r>
            <a:r>
              <a:rPr lang="es"/>
              <a:t>código</a:t>
            </a:r>
            <a:r>
              <a:rPr lang="es"/>
              <a:t> fuente del juego.</a:t>
            </a:r>
            <a:endParaRPr/>
          </a:p>
        </p:txBody>
      </p:sp>
      <p:pic>
        <p:nvPicPr>
          <p:cNvPr id="136" name="Google Shape;136;p23"/>
          <p:cNvPicPr preferRelativeResize="0"/>
          <p:nvPr/>
        </p:nvPicPr>
        <p:blipFill>
          <a:blip r:embed="rId3">
            <a:alphaModFix/>
          </a:blip>
          <a:stretch>
            <a:fillRect/>
          </a:stretch>
        </p:blipFill>
        <p:spPr>
          <a:xfrm>
            <a:off x="449800" y="584600"/>
            <a:ext cx="1391226" cy="834726"/>
          </a:xfrm>
          <a:prstGeom prst="rect">
            <a:avLst/>
          </a:prstGeom>
          <a:noFill/>
          <a:ln>
            <a:noFill/>
          </a:ln>
        </p:spPr>
      </p:pic>
      <p:pic>
        <p:nvPicPr>
          <p:cNvPr id="137" name="Google Shape;137;p23"/>
          <p:cNvPicPr preferRelativeResize="0"/>
          <p:nvPr/>
        </p:nvPicPr>
        <p:blipFill>
          <a:blip r:embed="rId4">
            <a:alphaModFix/>
          </a:blip>
          <a:stretch>
            <a:fillRect/>
          </a:stretch>
        </p:blipFill>
        <p:spPr>
          <a:xfrm>
            <a:off x="728045" y="1419325"/>
            <a:ext cx="834736" cy="834725"/>
          </a:xfrm>
          <a:prstGeom prst="rect">
            <a:avLst/>
          </a:prstGeom>
          <a:noFill/>
          <a:ln>
            <a:noFill/>
          </a:ln>
        </p:spPr>
      </p:pic>
      <p:pic>
        <p:nvPicPr>
          <p:cNvPr id="138" name="Google Shape;138;p23"/>
          <p:cNvPicPr preferRelativeResize="0"/>
          <p:nvPr/>
        </p:nvPicPr>
        <p:blipFill>
          <a:blip r:embed="rId5">
            <a:alphaModFix/>
          </a:blip>
          <a:stretch>
            <a:fillRect/>
          </a:stretch>
        </p:blipFill>
        <p:spPr>
          <a:xfrm>
            <a:off x="728043" y="2254050"/>
            <a:ext cx="834725" cy="834725"/>
          </a:xfrm>
          <a:prstGeom prst="rect">
            <a:avLst/>
          </a:prstGeom>
          <a:noFill/>
          <a:ln>
            <a:noFill/>
          </a:ln>
        </p:spPr>
      </p:pic>
      <p:pic>
        <p:nvPicPr>
          <p:cNvPr id="139" name="Google Shape;139;p23"/>
          <p:cNvPicPr preferRelativeResize="0"/>
          <p:nvPr/>
        </p:nvPicPr>
        <p:blipFill>
          <a:blip r:embed="rId6">
            <a:alphaModFix/>
          </a:blip>
          <a:stretch>
            <a:fillRect/>
          </a:stretch>
        </p:blipFill>
        <p:spPr>
          <a:xfrm>
            <a:off x="728050" y="3088775"/>
            <a:ext cx="834725" cy="834725"/>
          </a:xfrm>
          <a:prstGeom prst="rect">
            <a:avLst/>
          </a:prstGeom>
          <a:noFill/>
          <a:ln>
            <a:noFill/>
          </a:ln>
        </p:spPr>
      </p:pic>
      <p:pic>
        <p:nvPicPr>
          <p:cNvPr id="140" name="Google Shape;140;p23"/>
          <p:cNvPicPr preferRelativeResize="0"/>
          <p:nvPr/>
        </p:nvPicPr>
        <p:blipFill>
          <a:blip r:embed="rId7">
            <a:alphaModFix/>
          </a:blip>
          <a:stretch>
            <a:fillRect/>
          </a:stretch>
        </p:blipFill>
        <p:spPr>
          <a:xfrm>
            <a:off x="331395" y="3923506"/>
            <a:ext cx="1628021" cy="63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64825" y="5607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Metodología a utilizar</a:t>
            </a:r>
            <a:endParaRPr/>
          </a:p>
        </p:txBody>
      </p:sp>
      <p:sp>
        <p:nvSpPr>
          <p:cNvPr id="146" name="Google Shape;146;p24"/>
          <p:cNvSpPr txBox="1"/>
          <p:nvPr>
            <p:ph idx="1" type="body"/>
          </p:nvPr>
        </p:nvSpPr>
        <p:spPr>
          <a:xfrm>
            <a:off x="374675" y="1196100"/>
            <a:ext cx="6321600" cy="338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Para el desarrollo de Offlimits se </a:t>
            </a:r>
            <a:r>
              <a:rPr lang="es"/>
              <a:t>optó</a:t>
            </a:r>
            <a:r>
              <a:rPr lang="es"/>
              <a:t> por utilizar una </a:t>
            </a:r>
            <a:r>
              <a:rPr lang="es"/>
              <a:t>metodología</a:t>
            </a:r>
            <a:r>
              <a:rPr lang="es"/>
              <a:t> tradicional en cascada, debido a su enfoque estructurado, secuencial y controlado, y por la necesidad de seguir un enfoque ordenado para cumplir con los objetivos del proyecto de manera eficiente.</a:t>
            </a:r>
            <a:endParaRPr/>
          </a:p>
        </p:txBody>
      </p:sp>
      <p:pic>
        <p:nvPicPr>
          <p:cNvPr id="147" name="Google Shape;147;p24"/>
          <p:cNvPicPr preferRelativeResize="0"/>
          <p:nvPr/>
        </p:nvPicPr>
        <p:blipFill>
          <a:blip r:embed="rId3">
            <a:alphaModFix/>
          </a:blip>
          <a:stretch>
            <a:fillRect/>
          </a:stretch>
        </p:blipFill>
        <p:spPr>
          <a:xfrm>
            <a:off x="5193775" y="2571750"/>
            <a:ext cx="3561575" cy="2127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95525" y="5607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Definición de objetivos</a:t>
            </a:r>
            <a:endParaRPr/>
          </a:p>
        </p:txBody>
      </p:sp>
      <p:sp>
        <p:nvSpPr>
          <p:cNvPr id="153" name="Google Shape;153;p25"/>
          <p:cNvSpPr txBox="1"/>
          <p:nvPr>
            <p:ph idx="1" type="body"/>
          </p:nvPr>
        </p:nvSpPr>
        <p:spPr>
          <a:xfrm>
            <a:off x="405375" y="1196100"/>
            <a:ext cx="6321600" cy="3386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Toma de requerimientos.</a:t>
            </a:r>
            <a:endParaRPr/>
          </a:p>
          <a:p>
            <a:pPr indent="-342900" lvl="0" marL="457200" rtl="0" algn="l">
              <a:spcBef>
                <a:spcPts val="0"/>
              </a:spcBef>
              <a:spcAft>
                <a:spcPts val="0"/>
              </a:spcAft>
              <a:buSzPts val="1800"/>
              <a:buChar char="-"/>
            </a:pPr>
            <a:r>
              <a:rPr lang="es"/>
              <a:t>Diseño de arquitectura de software.</a:t>
            </a:r>
            <a:endParaRPr/>
          </a:p>
          <a:p>
            <a:pPr indent="-342900" lvl="0" marL="457200" rtl="0" algn="l">
              <a:spcBef>
                <a:spcPts val="0"/>
              </a:spcBef>
              <a:spcAft>
                <a:spcPts val="0"/>
              </a:spcAft>
              <a:buSzPts val="1800"/>
              <a:buChar char="-"/>
            </a:pPr>
            <a:r>
              <a:rPr lang="es"/>
              <a:t>Implementación </a:t>
            </a:r>
            <a:r>
              <a:rPr lang="es"/>
              <a:t>del</a:t>
            </a:r>
            <a:r>
              <a:rPr lang="es"/>
              <a:t> nuevo </a:t>
            </a:r>
            <a:r>
              <a:rPr lang="es"/>
              <a:t>límite</a:t>
            </a:r>
            <a:r>
              <a:rPr lang="es"/>
              <a:t> de altura.</a:t>
            </a:r>
            <a:endParaRPr/>
          </a:p>
          <a:p>
            <a:pPr indent="-342900" lvl="0" marL="457200" rtl="0" algn="l">
              <a:spcBef>
                <a:spcPts val="0"/>
              </a:spcBef>
              <a:spcAft>
                <a:spcPts val="0"/>
              </a:spcAft>
              <a:buSzPts val="1800"/>
              <a:buChar char="-"/>
            </a:pPr>
            <a:r>
              <a:rPr lang="es"/>
              <a:t>Implementación de nueva generación de terreno.</a:t>
            </a:r>
            <a:endParaRPr/>
          </a:p>
          <a:p>
            <a:pPr indent="-342900" lvl="0" marL="457200" rtl="0" algn="l">
              <a:spcBef>
                <a:spcPts val="0"/>
              </a:spcBef>
              <a:spcAft>
                <a:spcPts val="0"/>
              </a:spcAft>
              <a:buSzPts val="1800"/>
              <a:buChar char="-"/>
            </a:pPr>
            <a:r>
              <a:rPr lang="es"/>
              <a:t>Implementación de entidades.</a:t>
            </a:r>
            <a:endParaRPr/>
          </a:p>
          <a:p>
            <a:pPr indent="-342900" lvl="0" marL="457200" rtl="0" algn="l">
              <a:spcBef>
                <a:spcPts val="0"/>
              </a:spcBef>
              <a:spcAft>
                <a:spcPts val="0"/>
              </a:spcAft>
              <a:buSzPts val="1800"/>
              <a:buChar char="-"/>
            </a:pPr>
            <a:r>
              <a:rPr lang="es"/>
              <a:t>Implementación de compatibilidad.</a:t>
            </a:r>
            <a:endParaRPr/>
          </a:p>
          <a:p>
            <a:pPr indent="-342900" lvl="0" marL="457200" rtl="0" algn="l">
              <a:spcBef>
                <a:spcPts val="0"/>
              </a:spcBef>
              <a:spcAft>
                <a:spcPts val="0"/>
              </a:spcAft>
              <a:buSzPts val="1800"/>
              <a:buChar char="-"/>
            </a:pPr>
            <a:r>
              <a:rPr lang="es"/>
              <a:t>Optimización.</a:t>
            </a:r>
            <a:endParaRPr/>
          </a:p>
          <a:p>
            <a:pPr indent="-342900" lvl="0" marL="457200" rtl="0" algn="l">
              <a:spcBef>
                <a:spcPts val="0"/>
              </a:spcBef>
              <a:spcAft>
                <a:spcPts val="0"/>
              </a:spcAft>
              <a:buSzPts val="1800"/>
              <a:buChar char="-"/>
            </a:pPr>
            <a:r>
              <a:rPr lang="es"/>
              <a:t>Lanzamiento y Monitoreo.</a:t>
            </a:r>
            <a:endParaRPr/>
          </a:p>
        </p:txBody>
      </p:sp>
      <p:pic>
        <p:nvPicPr>
          <p:cNvPr id="154" name="Google Shape;154;p25"/>
          <p:cNvPicPr preferRelativeResize="0"/>
          <p:nvPr/>
        </p:nvPicPr>
        <p:blipFill>
          <a:blip r:embed="rId3">
            <a:alphaModFix/>
          </a:blip>
          <a:stretch>
            <a:fillRect/>
          </a:stretch>
        </p:blipFill>
        <p:spPr>
          <a:xfrm>
            <a:off x="5746497" y="2499775"/>
            <a:ext cx="3303824" cy="2239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49800" y="575950"/>
            <a:ext cx="8368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Definición de requerimientos</a:t>
            </a:r>
            <a:endParaRPr/>
          </a:p>
        </p:txBody>
      </p:sp>
      <p:sp>
        <p:nvSpPr>
          <p:cNvPr id="160" name="Google Shape;160;p26"/>
          <p:cNvSpPr txBox="1"/>
          <p:nvPr>
            <p:ph idx="1" type="body"/>
          </p:nvPr>
        </p:nvSpPr>
        <p:spPr>
          <a:xfrm>
            <a:off x="362840" y="1211350"/>
            <a:ext cx="8368800" cy="33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Requerimientos funcionales:</a:t>
            </a:r>
            <a:endParaRPr/>
          </a:p>
          <a:p>
            <a:pPr indent="-342900" lvl="0" marL="457200" rtl="0" algn="l">
              <a:spcBef>
                <a:spcPts val="1200"/>
              </a:spcBef>
              <a:spcAft>
                <a:spcPts val="0"/>
              </a:spcAft>
              <a:buSzPts val="1800"/>
              <a:buChar char="-"/>
            </a:pPr>
            <a:r>
              <a:rPr lang="es"/>
              <a:t>Incrementar la altura del mundo.</a:t>
            </a:r>
            <a:endParaRPr/>
          </a:p>
          <a:p>
            <a:pPr indent="-342900" lvl="0" marL="457200" rtl="0" algn="l">
              <a:spcBef>
                <a:spcPts val="0"/>
              </a:spcBef>
              <a:spcAft>
                <a:spcPts val="0"/>
              </a:spcAft>
              <a:buSzPts val="1800"/>
              <a:buChar char="-"/>
            </a:pPr>
            <a:r>
              <a:rPr lang="es"/>
              <a:t>Generación de terreno más profundo.</a:t>
            </a:r>
            <a:endParaRPr/>
          </a:p>
          <a:p>
            <a:pPr indent="-342900" lvl="0" marL="457200" rtl="0" algn="l">
              <a:spcBef>
                <a:spcPts val="0"/>
              </a:spcBef>
              <a:spcAft>
                <a:spcPts val="0"/>
              </a:spcAft>
              <a:buSzPts val="1800"/>
              <a:buChar char="-"/>
            </a:pPr>
            <a:r>
              <a:rPr lang="es"/>
              <a:t>Generación de cuevas más amplias y profundas.</a:t>
            </a:r>
            <a:endParaRPr/>
          </a:p>
          <a:p>
            <a:pPr indent="-342900" lvl="0" marL="457200" rtl="0" algn="l">
              <a:spcBef>
                <a:spcPts val="0"/>
              </a:spcBef>
              <a:spcAft>
                <a:spcPts val="0"/>
              </a:spcAft>
              <a:buSzPts val="1800"/>
              <a:buChar char="-"/>
            </a:pPr>
            <a:r>
              <a:rPr lang="es"/>
              <a:t>Configuración personalizada.</a:t>
            </a:r>
            <a:endParaRPr/>
          </a:p>
        </p:txBody>
      </p:sp>
      <p:pic>
        <p:nvPicPr>
          <p:cNvPr id="161" name="Google Shape;161;p26"/>
          <p:cNvPicPr preferRelativeResize="0"/>
          <p:nvPr/>
        </p:nvPicPr>
        <p:blipFill>
          <a:blip r:embed="rId3">
            <a:alphaModFix/>
          </a:blip>
          <a:stretch>
            <a:fillRect/>
          </a:stretch>
        </p:blipFill>
        <p:spPr>
          <a:xfrm>
            <a:off x="5944420" y="2717438"/>
            <a:ext cx="2774199" cy="188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60025" y="575950"/>
            <a:ext cx="8358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Definición de requerimientos</a:t>
            </a:r>
            <a:endParaRPr/>
          </a:p>
        </p:txBody>
      </p:sp>
      <p:sp>
        <p:nvSpPr>
          <p:cNvPr id="167" name="Google Shape;167;p27"/>
          <p:cNvSpPr txBox="1"/>
          <p:nvPr>
            <p:ph idx="1" type="body"/>
          </p:nvPr>
        </p:nvSpPr>
        <p:spPr>
          <a:xfrm>
            <a:off x="373049" y="1211350"/>
            <a:ext cx="8358600" cy="33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Requerimientos no funcionales:</a:t>
            </a:r>
            <a:endParaRPr/>
          </a:p>
          <a:p>
            <a:pPr indent="-342900" lvl="0" marL="457200" rtl="0" algn="l">
              <a:spcBef>
                <a:spcPts val="1200"/>
              </a:spcBef>
              <a:spcAft>
                <a:spcPts val="0"/>
              </a:spcAft>
              <a:buSzPts val="1800"/>
              <a:buChar char="-"/>
            </a:pPr>
            <a:r>
              <a:rPr lang="es"/>
              <a:t>Escalabilidad del código</a:t>
            </a:r>
            <a:endParaRPr/>
          </a:p>
          <a:p>
            <a:pPr indent="-342900" lvl="0" marL="457200" rtl="0" algn="l">
              <a:spcBef>
                <a:spcPts val="0"/>
              </a:spcBef>
              <a:spcAft>
                <a:spcPts val="0"/>
              </a:spcAft>
              <a:buSzPts val="1800"/>
              <a:buChar char="-"/>
            </a:pPr>
            <a:r>
              <a:rPr lang="es"/>
              <a:t>Compatibilidad con otras modificaciones</a:t>
            </a:r>
            <a:endParaRPr/>
          </a:p>
          <a:p>
            <a:pPr indent="-342900" lvl="0" marL="457200" rtl="0" algn="l">
              <a:spcBef>
                <a:spcPts val="0"/>
              </a:spcBef>
              <a:spcAft>
                <a:spcPts val="0"/>
              </a:spcAft>
              <a:buSzPts val="1800"/>
              <a:buChar char="-"/>
            </a:pPr>
            <a:r>
              <a:rPr lang="es"/>
              <a:t>Optimización y </a:t>
            </a:r>
            <a:r>
              <a:rPr lang="es"/>
              <a:t>Rendimiento</a:t>
            </a:r>
            <a:endParaRPr/>
          </a:p>
          <a:p>
            <a:pPr indent="-342900" lvl="0" marL="457200" rtl="0" algn="l">
              <a:spcBef>
                <a:spcPts val="0"/>
              </a:spcBef>
              <a:spcAft>
                <a:spcPts val="0"/>
              </a:spcAft>
              <a:buSzPts val="1800"/>
              <a:buChar char="-"/>
            </a:pPr>
            <a:r>
              <a:rPr lang="es"/>
              <a:t>Documentación del </a:t>
            </a:r>
            <a:r>
              <a:rPr lang="es"/>
              <a:t>código</a:t>
            </a:r>
            <a:r>
              <a:rPr lang="es"/>
              <a:t> y sus configuraciones</a:t>
            </a:r>
            <a:endParaRPr/>
          </a:p>
          <a:p>
            <a:pPr indent="-342900" lvl="0" marL="457200" rtl="0" algn="l">
              <a:spcBef>
                <a:spcPts val="0"/>
              </a:spcBef>
              <a:spcAft>
                <a:spcPts val="0"/>
              </a:spcAft>
              <a:buSzPts val="1800"/>
              <a:buChar char="-"/>
            </a:pPr>
            <a:r>
              <a:rPr lang="es"/>
              <a:t>Desarrollo en múltiples plataformas.</a:t>
            </a:r>
            <a:endParaRPr/>
          </a:p>
        </p:txBody>
      </p:sp>
      <p:pic>
        <p:nvPicPr>
          <p:cNvPr id="168" name="Google Shape;168;p27"/>
          <p:cNvPicPr preferRelativeResize="0"/>
          <p:nvPr/>
        </p:nvPicPr>
        <p:blipFill>
          <a:blip r:embed="rId3">
            <a:alphaModFix/>
          </a:blip>
          <a:stretch>
            <a:fillRect/>
          </a:stretch>
        </p:blipFill>
        <p:spPr>
          <a:xfrm>
            <a:off x="5944420" y="2717438"/>
            <a:ext cx="2774199" cy="1880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44375" y="4215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Carta Gantt</a:t>
            </a:r>
            <a:endParaRPr/>
          </a:p>
        </p:txBody>
      </p:sp>
      <p:pic>
        <p:nvPicPr>
          <p:cNvPr id="174" name="Google Shape;174;p28"/>
          <p:cNvPicPr preferRelativeResize="0"/>
          <p:nvPr/>
        </p:nvPicPr>
        <p:blipFill>
          <a:blip r:embed="rId3">
            <a:alphaModFix/>
          </a:blip>
          <a:stretch>
            <a:fillRect/>
          </a:stretch>
        </p:blipFill>
        <p:spPr>
          <a:xfrm>
            <a:off x="1701100" y="1056900"/>
            <a:ext cx="5741785" cy="3627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60021" y="575950"/>
            <a:ext cx="8358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Evidencias</a:t>
            </a:r>
            <a:endParaRPr/>
          </a:p>
        </p:txBody>
      </p:sp>
      <p:sp>
        <p:nvSpPr>
          <p:cNvPr id="180" name="Google Shape;180;p29"/>
          <p:cNvSpPr txBox="1"/>
          <p:nvPr>
            <p:ph idx="1" type="body"/>
          </p:nvPr>
        </p:nvSpPr>
        <p:spPr>
          <a:xfrm>
            <a:off x="373050" y="1211350"/>
            <a:ext cx="8358600" cy="338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29"/>
          <p:cNvPicPr preferRelativeResize="0"/>
          <p:nvPr/>
        </p:nvPicPr>
        <p:blipFill>
          <a:blip r:embed="rId3">
            <a:alphaModFix/>
          </a:blip>
          <a:stretch>
            <a:fillRect/>
          </a:stretch>
        </p:blipFill>
        <p:spPr>
          <a:xfrm>
            <a:off x="299300" y="1109526"/>
            <a:ext cx="8545401" cy="3590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2505250" y="575950"/>
            <a:ext cx="6216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Modelo de negocio</a:t>
            </a:r>
            <a:endParaRPr/>
          </a:p>
        </p:txBody>
      </p:sp>
      <p:sp>
        <p:nvSpPr>
          <p:cNvPr id="187" name="Google Shape;187;p30"/>
          <p:cNvSpPr txBox="1"/>
          <p:nvPr>
            <p:ph idx="1" type="body"/>
          </p:nvPr>
        </p:nvSpPr>
        <p:spPr>
          <a:xfrm>
            <a:off x="2514940" y="1211350"/>
            <a:ext cx="6216600" cy="3386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Dado a que por motivos de los Acuerdos de Licencia del Usuario-Final (EULA), no se permite la comercialización de este tipo de contenido, por lo cual el proyecto se </a:t>
            </a:r>
            <a:r>
              <a:rPr lang="es"/>
              <a:t>publicará</a:t>
            </a:r>
            <a:r>
              <a:rPr lang="es"/>
              <a:t> en </a:t>
            </a:r>
            <a:r>
              <a:rPr lang="es"/>
              <a:t>páginas</a:t>
            </a:r>
            <a:r>
              <a:rPr lang="es"/>
              <a:t> tales como CurseForge y Modrinth.</a:t>
            </a:r>
            <a:endParaRPr/>
          </a:p>
          <a:p>
            <a:pPr indent="0" lvl="0" marL="0" rtl="0" algn="l">
              <a:spcBef>
                <a:spcPts val="1200"/>
              </a:spcBef>
              <a:spcAft>
                <a:spcPts val="0"/>
              </a:spcAft>
              <a:buNone/>
            </a:pPr>
            <a:r>
              <a:rPr lang="es"/>
              <a:t>Estas </a:t>
            </a:r>
            <a:r>
              <a:rPr lang="es"/>
              <a:t>páginas</a:t>
            </a:r>
            <a:r>
              <a:rPr lang="es"/>
              <a:t> permiten a creadores de contenido el publicar modificaciones para Minecraft y obtener ganancias mensualmente por medio de anuncios.</a:t>
            </a:r>
            <a:endParaRPr/>
          </a:p>
          <a:p>
            <a:pPr indent="0" lvl="0" marL="0" rtl="0" algn="l">
              <a:spcBef>
                <a:spcPts val="1200"/>
              </a:spcBef>
              <a:spcAft>
                <a:spcPts val="1200"/>
              </a:spcAft>
              <a:buNone/>
            </a:pPr>
            <a:r>
              <a:rPr lang="es"/>
              <a:t>Adicionalmente se </a:t>
            </a:r>
            <a:r>
              <a:rPr lang="es"/>
              <a:t>promocionará</a:t>
            </a:r>
            <a:r>
              <a:rPr lang="es"/>
              <a:t> esta </a:t>
            </a:r>
            <a:r>
              <a:rPr lang="es"/>
              <a:t>modificación</a:t>
            </a:r>
            <a:r>
              <a:rPr lang="es"/>
              <a:t> en redes sociales, como punto de enfoque las redes: Twitter/X, Discord, YouTube y Reddit, que son las redes donde más se encuentra nuestro </a:t>
            </a:r>
            <a:r>
              <a:rPr lang="es"/>
              <a:t>público</a:t>
            </a:r>
            <a:r>
              <a:rPr lang="es"/>
              <a:t> objetivo.</a:t>
            </a:r>
            <a:endParaRPr/>
          </a:p>
        </p:txBody>
      </p:sp>
      <p:pic>
        <p:nvPicPr>
          <p:cNvPr id="188" name="Google Shape;188;p30"/>
          <p:cNvPicPr preferRelativeResize="0"/>
          <p:nvPr/>
        </p:nvPicPr>
        <p:blipFill>
          <a:blip r:embed="rId3">
            <a:alphaModFix/>
          </a:blip>
          <a:stretch>
            <a:fillRect/>
          </a:stretch>
        </p:blipFill>
        <p:spPr>
          <a:xfrm>
            <a:off x="159800" y="575950"/>
            <a:ext cx="2210140" cy="2210140"/>
          </a:xfrm>
          <a:prstGeom prst="rect">
            <a:avLst/>
          </a:prstGeom>
          <a:noFill/>
          <a:ln>
            <a:noFill/>
          </a:ln>
        </p:spPr>
      </p:pic>
      <p:pic>
        <p:nvPicPr>
          <p:cNvPr id="189" name="Google Shape;189;p30"/>
          <p:cNvPicPr preferRelativeResize="0"/>
          <p:nvPr/>
        </p:nvPicPr>
        <p:blipFill>
          <a:blip r:embed="rId4">
            <a:alphaModFix/>
          </a:blip>
          <a:stretch>
            <a:fillRect/>
          </a:stretch>
        </p:blipFill>
        <p:spPr>
          <a:xfrm>
            <a:off x="242563" y="2786090"/>
            <a:ext cx="2044623" cy="20526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60021" y="575950"/>
            <a:ext cx="8358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Conclusión</a:t>
            </a:r>
            <a:endParaRPr/>
          </a:p>
        </p:txBody>
      </p:sp>
      <p:sp>
        <p:nvSpPr>
          <p:cNvPr id="195" name="Google Shape;195;p31"/>
          <p:cNvSpPr txBox="1"/>
          <p:nvPr>
            <p:ph idx="1" type="body"/>
          </p:nvPr>
        </p:nvSpPr>
        <p:spPr>
          <a:xfrm>
            <a:off x="373050" y="1211350"/>
            <a:ext cx="8358600" cy="33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Offlimits responde a una necesidad latente dentro de la comunidad de usuarios en Minecraft, ofrece a los usuarios el obtener las nuevas </a:t>
            </a:r>
            <a:r>
              <a:rPr lang="es"/>
              <a:t>características</a:t>
            </a:r>
            <a:r>
              <a:rPr lang="es"/>
              <a:t> de altura del mundo sin tener que actualizar a nuevas versiones.</a:t>
            </a:r>
            <a:endParaRPr/>
          </a:p>
          <a:p>
            <a:pPr indent="0" lvl="0" marL="0" rtl="0" algn="l">
              <a:spcBef>
                <a:spcPts val="1200"/>
              </a:spcBef>
              <a:spcAft>
                <a:spcPts val="0"/>
              </a:spcAft>
              <a:buNone/>
            </a:pPr>
            <a:r>
              <a:rPr lang="es"/>
              <a:t>Se considera que el desarrollo del mod es posible dentro de la duración del semestre y del tiempo de la asignatura Capstone, y que el desarrollo de esta modificación </a:t>
            </a:r>
            <a:r>
              <a:rPr lang="es"/>
              <a:t>aportará</a:t>
            </a:r>
            <a:r>
              <a:rPr lang="es"/>
              <a:t> a mi formación profesional y enfoque de </a:t>
            </a:r>
            <a:r>
              <a:rPr lang="es"/>
              <a:t>área</a:t>
            </a:r>
            <a:r>
              <a:rPr lang="es"/>
              <a:t> de desempeño.</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Contexto del proyecto</a:t>
            </a:r>
            <a:endParaRPr/>
          </a:p>
        </p:txBody>
      </p:sp>
      <p:sp>
        <p:nvSpPr>
          <p:cNvPr id="79" name="Google Shape;79;p14"/>
          <p:cNvSpPr txBox="1"/>
          <p:nvPr>
            <p:ph idx="1" type="body"/>
          </p:nvPr>
        </p:nvSpPr>
        <p:spPr>
          <a:xfrm>
            <a:off x="2410100" y="1211350"/>
            <a:ext cx="6321600" cy="3386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“Offlimits” es una modificación para el videojuego Minecraft, cual fue creado el año 2009 por el desarrollador sueco Markus Persson (Notch) y posteriormente adquirido por Microsoft el año 2014, fue creado como un juego tipo sandbox, que permite al usuario tener libertad absoluta sobre el juego, </a:t>
            </a:r>
            <a:r>
              <a:rPr lang="es"/>
              <a:t>otorgándole</a:t>
            </a:r>
            <a:r>
              <a:rPr lang="es"/>
              <a:t> las herramientas para crear y destruir a su antojo.</a:t>
            </a:r>
            <a:endParaRPr/>
          </a:p>
          <a:p>
            <a:pPr indent="0" lvl="0" marL="0" rtl="0" algn="l">
              <a:spcBef>
                <a:spcPts val="1200"/>
              </a:spcBef>
              <a:spcAft>
                <a:spcPts val="0"/>
              </a:spcAft>
              <a:buNone/>
            </a:pPr>
            <a:r>
              <a:rPr lang="es"/>
              <a:t>Minecraft </a:t>
            </a:r>
            <a:r>
              <a:rPr lang="es"/>
              <a:t>fue lanzado oficialmente el año 2011 y </a:t>
            </a:r>
            <a:r>
              <a:rPr lang="es"/>
              <a:t>se ha estado actualizando desde entonces por medio de versiones </a:t>
            </a:r>
            <a:r>
              <a:rPr lang="es"/>
              <a:t>semánticas</a:t>
            </a:r>
            <a:r>
              <a:rPr lang="es"/>
              <a:t>, estas funcionan en base a una serie de </a:t>
            </a:r>
            <a:r>
              <a:rPr lang="es"/>
              <a:t>números</a:t>
            </a:r>
            <a:r>
              <a:rPr lang="es"/>
              <a:t>, uno que cataloga su </a:t>
            </a:r>
            <a:r>
              <a:rPr lang="es"/>
              <a:t>versión</a:t>
            </a:r>
            <a:r>
              <a:rPr lang="es"/>
              <a:t> de lanzamiento, seguido por uno que cataloga una actualización mayor, y finalmente uno que cataloga una actualización menor como corrección de errores (ej. 1.12.2).</a:t>
            </a:r>
            <a:endParaRPr/>
          </a:p>
          <a:p>
            <a:pPr indent="0" lvl="0" marL="0" rtl="0" algn="l">
              <a:spcBef>
                <a:spcPts val="1200"/>
              </a:spcBef>
              <a:spcAft>
                <a:spcPts val="1200"/>
              </a:spcAft>
              <a:buClr>
                <a:schemeClr val="dk2"/>
              </a:buClr>
              <a:buSzPct val="61111"/>
              <a:buFont typeface="Arial"/>
              <a:buNone/>
            </a:pPr>
            <a:r>
              <a:rPr lang="es"/>
              <a:t>Cada actualización incluye nuevo contenido para mantener cautivado al usuario, y adicionalmente existe una comunidad que crea contenido de manera no oficial que los usuarios pueden integrar a su juego (modificaciones o “mods”).</a:t>
            </a:r>
            <a:endParaRPr/>
          </a:p>
        </p:txBody>
      </p:sp>
      <p:pic>
        <p:nvPicPr>
          <p:cNvPr id="80" name="Google Shape;80;p14"/>
          <p:cNvPicPr preferRelativeResize="0"/>
          <p:nvPr/>
        </p:nvPicPr>
        <p:blipFill>
          <a:blip r:embed="rId3">
            <a:alphaModFix/>
          </a:blip>
          <a:stretch>
            <a:fillRect/>
          </a:stretch>
        </p:blipFill>
        <p:spPr>
          <a:xfrm>
            <a:off x="185800" y="1211350"/>
            <a:ext cx="2105301" cy="31579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Contexto del proyecto</a:t>
            </a:r>
            <a:endParaRPr/>
          </a:p>
        </p:txBody>
      </p:sp>
      <p:sp>
        <p:nvSpPr>
          <p:cNvPr id="86" name="Google Shape;86;p15"/>
          <p:cNvSpPr txBox="1"/>
          <p:nvPr>
            <p:ph idx="1" type="body"/>
          </p:nvPr>
        </p:nvSpPr>
        <p:spPr>
          <a:xfrm>
            <a:off x="2410100" y="1211350"/>
            <a:ext cx="6321600" cy="35058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s"/>
              <a:t>Para poder instalar estas modificaciones, la comunidad </a:t>
            </a:r>
            <a:r>
              <a:rPr lang="es"/>
              <a:t>creó</a:t>
            </a:r>
            <a:r>
              <a:rPr lang="es"/>
              <a:t> unos “lanzadores” que permiten al juego ejecutar estos mods, los lanzadores </a:t>
            </a:r>
            <a:r>
              <a:rPr lang="es"/>
              <a:t>más</a:t>
            </a:r>
            <a:r>
              <a:rPr lang="es"/>
              <a:t> populares son Forge y Fabric, que a pesar de cumplir los mismos objetivos, son incompatibles entre </a:t>
            </a:r>
            <a:r>
              <a:rPr lang="es"/>
              <a:t>sí</a:t>
            </a:r>
            <a:r>
              <a:rPr lang="es"/>
              <a:t> y los mods deben ser desarrollados utilizando las herramientas que estos lanzadores proveen.</a:t>
            </a:r>
            <a:endParaRPr/>
          </a:p>
          <a:p>
            <a:pPr indent="0" lvl="0" marL="0" rtl="0" algn="l">
              <a:spcBef>
                <a:spcPts val="1200"/>
              </a:spcBef>
              <a:spcAft>
                <a:spcPts val="0"/>
              </a:spcAft>
              <a:buNone/>
            </a:pPr>
            <a:r>
              <a:rPr lang="es"/>
              <a:t>Esto lleva a los mods verse afectados por la diversidad entre lanzadores, mientras Forge tiene mayor variedad, Fabric tiene mejor rendimiento, por lo que algunos desarrolladores optan por hacer el mod dos veces, uno en cada lanzador.</a:t>
            </a:r>
            <a:endParaRPr/>
          </a:p>
          <a:p>
            <a:pPr indent="0" lvl="0" marL="0" rtl="0" algn="l">
              <a:spcBef>
                <a:spcPts val="1200"/>
              </a:spcBef>
              <a:spcAft>
                <a:spcPts val="0"/>
              </a:spcAft>
              <a:buNone/>
            </a:pPr>
            <a:r>
              <a:rPr lang="es"/>
              <a:t>Los mods también se ven afectados por las actualizaciones, por lo cual algunos son creados para versiones específicas o se van actualizando a la par que el juego base, sin embargo algunos desarrolladores optan por actualizar hasta cierta versión antes de descontinuar el mod.</a:t>
            </a:r>
            <a:endParaRPr/>
          </a:p>
          <a:p>
            <a:pPr indent="0" lvl="0" marL="0" rtl="0" algn="l">
              <a:spcBef>
                <a:spcPts val="1200"/>
              </a:spcBef>
              <a:spcAft>
                <a:spcPts val="1200"/>
              </a:spcAft>
              <a:buNone/>
            </a:pPr>
            <a:r>
              <a:rPr lang="es"/>
              <a:t>Minecraft contaba con un </a:t>
            </a:r>
            <a:r>
              <a:rPr lang="es"/>
              <a:t>límite</a:t>
            </a:r>
            <a:r>
              <a:rPr lang="es"/>
              <a:t> de altura de 256 bloques, muchos usuarios solicitaban un </a:t>
            </a:r>
            <a:r>
              <a:rPr lang="es"/>
              <a:t>límite</a:t>
            </a:r>
            <a:r>
              <a:rPr lang="es"/>
              <a:t> de altura mayor y los desarrolladores de mods estaban al tanto de esto, pero no hubo mucho enfoque al respecto ya que era una tarea complicada.</a:t>
            </a:r>
            <a:endParaRPr/>
          </a:p>
        </p:txBody>
      </p:sp>
      <p:pic>
        <p:nvPicPr>
          <p:cNvPr id="87" name="Google Shape;87;p15"/>
          <p:cNvPicPr preferRelativeResize="0"/>
          <p:nvPr/>
        </p:nvPicPr>
        <p:blipFill>
          <a:blip r:embed="rId3">
            <a:alphaModFix/>
          </a:blip>
          <a:stretch>
            <a:fillRect/>
          </a:stretch>
        </p:blipFill>
        <p:spPr>
          <a:xfrm>
            <a:off x="185800" y="1211350"/>
            <a:ext cx="2105301" cy="31579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Contexto del proyecto</a:t>
            </a:r>
            <a:endParaRPr/>
          </a:p>
        </p:txBody>
      </p:sp>
      <p:sp>
        <p:nvSpPr>
          <p:cNvPr id="93" name="Google Shape;93;p16"/>
          <p:cNvSpPr txBox="1"/>
          <p:nvPr>
            <p:ph idx="1" type="body"/>
          </p:nvPr>
        </p:nvSpPr>
        <p:spPr>
          <a:xfrm>
            <a:off x="2410100" y="1211350"/>
            <a:ext cx="6321600" cy="3386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En la actualización 1.17, Minecraft integró un cambio de altura de 256 a 320 bloques, sin embargo también logró agregar 64 bloques por debajo de la altura mínima, creando así la ilusión de un mundo más profundo.</a:t>
            </a:r>
            <a:endParaRPr/>
          </a:p>
          <a:p>
            <a:pPr indent="0" lvl="0" marL="0" rtl="0" algn="l">
              <a:spcBef>
                <a:spcPts val="1200"/>
              </a:spcBef>
              <a:spcAft>
                <a:spcPts val="0"/>
              </a:spcAft>
              <a:buClr>
                <a:schemeClr val="dk2"/>
              </a:buClr>
              <a:buSzPct val="61111"/>
              <a:buFont typeface="Arial"/>
              <a:buNone/>
            </a:pPr>
            <a:r>
              <a:rPr lang="es"/>
              <a:t>Dicha actualización también integró nuevos cambios que afectó negativamente el rendimiento en ordenadores más antiguos, por lo que algunos usuarios optaron por quedarse en la versión 1.16, que a pesar de no tener estos cambios, era más estable.</a:t>
            </a:r>
            <a:endParaRPr/>
          </a:p>
          <a:p>
            <a:pPr indent="0" lvl="0" marL="0" rtl="0" algn="l">
              <a:spcBef>
                <a:spcPts val="1200"/>
              </a:spcBef>
              <a:spcAft>
                <a:spcPts val="0"/>
              </a:spcAft>
              <a:buNone/>
            </a:pPr>
            <a:r>
              <a:rPr lang="es"/>
              <a:t>Entre otras razones por la cual estos usuarios decidieron quedarse es porque algunos mods no se actualizaron </a:t>
            </a:r>
            <a:r>
              <a:rPr lang="es"/>
              <a:t>más</a:t>
            </a:r>
            <a:r>
              <a:rPr lang="es"/>
              <a:t> </a:t>
            </a:r>
            <a:r>
              <a:rPr lang="es"/>
              <a:t>allá</a:t>
            </a:r>
            <a:r>
              <a:rPr lang="es"/>
              <a:t> de esta versión y </a:t>
            </a:r>
            <a:r>
              <a:rPr lang="es"/>
              <a:t>querían</a:t>
            </a:r>
            <a:r>
              <a:rPr lang="es"/>
              <a:t> mantenerlos en sus partidas.</a:t>
            </a:r>
            <a:endParaRPr/>
          </a:p>
          <a:p>
            <a:pPr indent="0" lvl="0" marL="0" rtl="0" algn="l">
              <a:spcBef>
                <a:spcPts val="1200"/>
              </a:spcBef>
              <a:spcAft>
                <a:spcPts val="1200"/>
              </a:spcAft>
              <a:buNone/>
            </a:pPr>
            <a:r>
              <a:rPr lang="es"/>
              <a:t>Existen algunos mods que </a:t>
            </a:r>
            <a:r>
              <a:rPr lang="es"/>
              <a:t>agregan</a:t>
            </a:r>
            <a:r>
              <a:rPr lang="es"/>
              <a:t> contenido de actualizaciones futuras a esta versión, permitiendo a estos usuarios el disfrutar de nuevo contenido sin tener que comprometer sus partidas.</a:t>
            </a:r>
            <a:endParaRPr/>
          </a:p>
        </p:txBody>
      </p:sp>
      <p:pic>
        <p:nvPicPr>
          <p:cNvPr id="94" name="Google Shape;94;p16"/>
          <p:cNvPicPr preferRelativeResize="0"/>
          <p:nvPr/>
        </p:nvPicPr>
        <p:blipFill>
          <a:blip r:embed="rId3">
            <a:alphaModFix/>
          </a:blip>
          <a:stretch>
            <a:fillRect/>
          </a:stretch>
        </p:blipFill>
        <p:spPr>
          <a:xfrm>
            <a:off x="185800" y="1211350"/>
            <a:ext cx="2105301" cy="31579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313986" y="430913"/>
            <a:ext cx="8516038" cy="4281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1390225" y="503600"/>
            <a:ext cx="6363550" cy="4136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1390227" y="503600"/>
            <a:ext cx="6363548" cy="4136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278200" y="588775"/>
            <a:ext cx="84597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Definición del proyecto</a:t>
            </a:r>
            <a:endParaRPr/>
          </a:p>
        </p:txBody>
      </p:sp>
      <p:sp>
        <p:nvSpPr>
          <p:cNvPr id="115" name="Google Shape;115;p20"/>
          <p:cNvSpPr txBox="1"/>
          <p:nvPr>
            <p:ph idx="1" type="body"/>
          </p:nvPr>
        </p:nvSpPr>
        <p:spPr>
          <a:xfrm>
            <a:off x="291381" y="1224175"/>
            <a:ext cx="8459700" cy="334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Offlimits busca introducir un cambio en la altura del mundo en Minecraft para la versión 1.16, adicionalmente introduciría cambios en la generación de terreno para introducir cuevas más amplias y profundas.</a:t>
            </a:r>
            <a:endParaRPr/>
          </a:p>
          <a:p>
            <a:pPr indent="0" lvl="0" marL="0" rtl="0" algn="l">
              <a:spcBef>
                <a:spcPts val="1200"/>
              </a:spcBef>
              <a:spcAft>
                <a:spcPts val="0"/>
              </a:spcAft>
              <a:buNone/>
            </a:pPr>
            <a:r>
              <a:rPr lang="es"/>
              <a:t>El mod contaría con un sistema de configuraciones para darle al usuario una experiencia más personalizada.</a:t>
            </a:r>
            <a:endParaRPr/>
          </a:p>
          <a:p>
            <a:pPr indent="0" lvl="0" marL="0" rtl="0" algn="l">
              <a:spcBef>
                <a:spcPts val="1200"/>
              </a:spcBef>
              <a:spcAft>
                <a:spcPts val="1200"/>
              </a:spcAft>
              <a:buNone/>
            </a:pPr>
            <a:r>
              <a:rPr lang="es"/>
              <a:t>Finalmente, este mod seria desarrollado tanto como para los lanzadores Forge y Fabric, para cumplir con la demanda por ambas comunidades.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429375" y="4043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Actuales alternativas (competencias)</a:t>
            </a:r>
            <a:endParaRPr/>
          </a:p>
        </p:txBody>
      </p:sp>
      <p:sp>
        <p:nvSpPr>
          <p:cNvPr id="121" name="Google Shape;121;p21"/>
          <p:cNvSpPr txBox="1"/>
          <p:nvPr>
            <p:ph idx="1" type="body"/>
          </p:nvPr>
        </p:nvSpPr>
        <p:spPr>
          <a:xfrm>
            <a:off x="2429375" y="1039700"/>
            <a:ext cx="6321600" cy="37983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s"/>
              <a:t>Actualmente existen solamente dos modificaciones que introducen cambios en el </a:t>
            </a:r>
            <a:r>
              <a:rPr lang="es"/>
              <a:t>límite</a:t>
            </a:r>
            <a:r>
              <a:rPr lang="es"/>
              <a:t> de altura.</a:t>
            </a:r>
            <a:endParaRPr/>
          </a:p>
          <a:p>
            <a:pPr indent="0" lvl="0" marL="0" rtl="0" algn="l">
              <a:spcBef>
                <a:spcPts val="1200"/>
              </a:spcBef>
              <a:spcAft>
                <a:spcPts val="0"/>
              </a:spcAft>
              <a:buNone/>
            </a:pPr>
            <a:r>
              <a:rPr b="1" lang="es"/>
              <a:t>Cubic Chunks</a:t>
            </a:r>
            <a:r>
              <a:rPr lang="es"/>
              <a:t>:</a:t>
            </a:r>
            <a:endParaRPr/>
          </a:p>
          <a:p>
            <a:pPr indent="-300037" lvl="0" marL="457200" rtl="0" algn="l">
              <a:spcBef>
                <a:spcPts val="1200"/>
              </a:spcBef>
              <a:spcAft>
                <a:spcPts val="0"/>
              </a:spcAft>
              <a:buSzPct val="100000"/>
              <a:buChar char="-"/>
            </a:pPr>
            <a:r>
              <a:rPr lang="es"/>
              <a:t>Extiende el </a:t>
            </a:r>
            <a:r>
              <a:rPr lang="es"/>
              <a:t>límite</a:t>
            </a:r>
            <a:r>
              <a:rPr lang="es"/>
              <a:t> de altura de manera infinita al cambiar de forma </a:t>
            </a:r>
            <a:r>
              <a:rPr lang="es"/>
              <a:t>drástica</a:t>
            </a:r>
            <a:r>
              <a:rPr lang="es"/>
              <a:t> la generación de terreno.</a:t>
            </a:r>
            <a:endParaRPr/>
          </a:p>
          <a:p>
            <a:pPr indent="-300037" lvl="0" marL="457200" rtl="0" algn="l">
              <a:spcBef>
                <a:spcPts val="0"/>
              </a:spcBef>
              <a:spcAft>
                <a:spcPts val="0"/>
              </a:spcAft>
              <a:buSzPct val="100000"/>
              <a:buChar char="-"/>
            </a:pPr>
            <a:r>
              <a:rPr lang="es"/>
              <a:t>Tiene un impacto muy grande en el rendimiento, por lo que requiere un ordenador potente para utilizarlo con buen rendimiento.</a:t>
            </a:r>
            <a:endParaRPr/>
          </a:p>
          <a:p>
            <a:pPr indent="-300037" lvl="0" marL="457200" rtl="0" algn="l">
              <a:spcBef>
                <a:spcPts val="0"/>
              </a:spcBef>
              <a:spcAft>
                <a:spcPts val="0"/>
              </a:spcAft>
              <a:buSzPct val="100000"/>
              <a:buChar char="-"/>
            </a:pPr>
            <a:r>
              <a:rPr lang="es"/>
              <a:t>Es incompatible con la </a:t>
            </a:r>
            <a:r>
              <a:rPr lang="es"/>
              <a:t>mayoría</a:t>
            </a:r>
            <a:r>
              <a:rPr lang="es"/>
              <a:t> de modificaciones, por lo que su uso es </a:t>
            </a:r>
            <a:r>
              <a:rPr lang="es"/>
              <a:t>más</a:t>
            </a:r>
            <a:r>
              <a:rPr lang="es"/>
              <a:t> experimental que funcional.</a:t>
            </a:r>
            <a:endParaRPr/>
          </a:p>
          <a:p>
            <a:pPr indent="-300037" lvl="0" marL="457200" rtl="0" algn="l">
              <a:spcBef>
                <a:spcPts val="0"/>
              </a:spcBef>
              <a:spcAft>
                <a:spcPts val="0"/>
              </a:spcAft>
              <a:buSzPct val="100000"/>
              <a:buChar char="-"/>
            </a:pPr>
            <a:r>
              <a:rPr lang="es"/>
              <a:t>Su versión </a:t>
            </a:r>
            <a:r>
              <a:rPr lang="es"/>
              <a:t>más</a:t>
            </a:r>
            <a:r>
              <a:rPr lang="es"/>
              <a:t> estable se encuentra dentro de la actualización 1.12, quedando muy </a:t>
            </a:r>
            <a:r>
              <a:rPr lang="es"/>
              <a:t>atrás</a:t>
            </a:r>
            <a:r>
              <a:rPr lang="es"/>
              <a:t> para el </a:t>
            </a:r>
            <a:r>
              <a:rPr lang="es"/>
              <a:t>público</a:t>
            </a:r>
            <a:r>
              <a:rPr lang="es"/>
              <a:t> objetivo.</a:t>
            </a:r>
            <a:endParaRPr/>
          </a:p>
          <a:p>
            <a:pPr indent="-300037" lvl="0" marL="457200" rtl="0" algn="l">
              <a:spcBef>
                <a:spcPts val="0"/>
              </a:spcBef>
              <a:spcAft>
                <a:spcPts val="0"/>
              </a:spcAft>
              <a:buSzPct val="100000"/>
              <a:buChar char="-"/>
            </a:pPr>
            <a:r>
              <a:rPr lang="es"/>
              <a:t>Su desarrollo es lento y con actividad </a:t>
            </a:r>
            <a:r>
              <a:rPr lang="es"/>
              <a:t>mínima</a:t>
            </a:r>
            <a:r>
              <a:rPr lang="es"/>
              <a:t>.</a:t>
            </a:r>
            <a:endParaRPr/>
          </a:p>
          <a:p>
            <a:pPr indent="0" lvl="0" marL="0" rtl="0" algn="l">
              <a:spcBef>
                <a:spcPts val="1200"/>
              </a:spcBef>
              <a:spcAft>
                <a:spcPts val="0"/>
              </a:spcAft>
              <a:buNone/>
            </a:pPr>
            <a:r>
              <a:rPr b="1" lang="es"/>
              <a:t>Tall Worlds:</a:t>
            </a:r>
            <a:endParaRPr/>
          </a:p>
          <a:p>
            <a:pPr indent="-300037" lvl="0" marL="457200" rtl="0" algn="l">
              <a:spcBef>
                <a:spcPts val="1200"/>
              </a:spcBef>
              <a:spcAft>
                <a:spcPts val="0"/>
              </a:spcAft>
              <a:buSzPct val="100000"/>
              <a:buChar char="-"/>
            </a:pPr>
            <a:r>
              <a:rPr lang="es"/>
              <a:t>Extiende el </a:t>
            </a:r>
            <a:r>
              <a:rPr lang="es"/>
              <a:t>límite</a:t>
            </a:r>
            <a:r>
              <a:rPr lang="es"/>
              <a:t> de altura a un punto fijo de 512 bloques, no configurable.</a:t>
            </a:r>
            <a:endParaRPr/>
          </a:p>
          <a:p>
            <a:pPr indent="-300037" lvl="0" marL="457200" rtl="0" algn="l">
              <a:spcBef>
                <a:spcPts val="0"/>
              </a:spcBef>
              <a:spcAft>
                <a:spcPts val="0"/>
              </a:spcAft>
              <a:buSzPct val="100000"/>
              <a:buChar char="-"/>
            </a:pPr>
            <a:r>
              <a:rPr lang="es"/>
              <a:t>Es un producto funcional, pero no posee compatibilidad integrada con otras modificaciones.</a:t>
            </a:r>
            <a:endParaRPr/>
          </a:p>
          <a:p>
            <a:pPr indent="-300037" lvl="0" marL="457200" rtl="0" algn="l">
              <a:spcBef>
                <a:spcPts val="0"/>
              </a:spcBef>
              <a:spcAft>
                <a:spcPts val="0"/>
              </a:spcAft>
              <a:buSzPct val="100000"/>
              <a:buChar char="-"/>
            </a:pPr>
            <a:r>
              <a:rPr lang="es"/>
              <a:t>Su versión más estable se encuentra de la </a:t>
            </a:r>
            <a:r>
              <a:rPr lang="es"/>
              <a:t>actualización</a:t>
            </a:r>
            <a:r>
              <a:rPr lang="es"/>
              <a:t> 1.15, y su desarrollo se ha visto frenado durante los </a:t>
            </a:r>
            <a:r>
              <a:rPr lang="es"/>
              <a:t>últimos</a:t>
            </a:r>
            <a:r>
              <a:rPr lang="es"/>
              <a:t> 2 años.</a:t>
            </a:r>
            <a:endParaRPr/>
          </a:p>
        </p:txBody>
      </p:sp>
      <p:pic>
        <p:nvPicPr>
          <p:cNvPr id="122" name="Google Shape;122;p21"/>
          <p:cNvPicPr preferRelativeResize="0"/>
          <p:nvPr/>
        </p:nvPicPr>
        <p:blipFill>
          <a:blip r:embed="rId3">
            <a:alphaModFix/>
          </a:blip>
          <a:stretch>
            <a:fillRect/>
          </a:stretch>
        </p:blipFill>
        <p:spPr>
          <a:xfrm>
            <a:off x="152400" y="588775"/>
            <a:ext cx="2124575" cy="2124575"/>
          </a:xfrm>
          <a:prstGeom prst="rect">
            <a:avLst/>
          </a:prstGeom>
          <a:noFill/>
          <a:ln>
            <a:noFill/>
          </a:ln>
        </p:spPr>
      </p:pic>
      <p:pic>
        <p:nvPicPr>
          <p:cNvPr id="123" name="Google Shape;123;p21"/>
          <p:cNvPicPr preferRelativeResize="0"/>
          <p:nvPr/>
        </p:nvPicPr>
        <p:blipFill>
          <a:blip r:embed="rId4">
            <a:alphaModFix/>
          </a:blip>
          <a:stretch>
            <a:fillRect/>
          </a:stretch>
        </p:blipFill>
        <p:spPr>
          <a:xfrm>
            <a:off x="152400" y="2713350"/>
            <a:ext cx="2124575" cy="212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